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906000" cy="6858000" type="A4"/>
  <p:notesSz cx="10234613" cy="70993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20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203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2948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286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914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072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12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186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088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034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109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766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1FE1-13BF-44AE-93B6-5FA5396E1690}" type="datetimeFigureOut">
              <a:rPr lang="pt-PT" smtClean="0"/>
              <a:t>24-06-2019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7F1B-76CD-4510-AD8A-94EEDE75487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951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0182" y="2925114"/>
            <a:ext cx="3409950" cy="181235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r>
              <a:rPr lang="pt-PT" sz="2000" b="1" dirty="0" smtClean="0">
                <a:solidFill>
                  <a:srgbClr val="C00000"/>
                </a:solidFill>
              </a:rPr>
              <a:t>SEMINÁRIO</a:t>
            </a:r>
            <a:r>
              <a:rPr lang="pt-PT" sz="2000" b="1" dirty="0">
                <a:solidFill>
                  <a:srgbClr val="C00000"/>
                </a:solidFill>
              </a:rPr>
              <a:t/>
            </a:r>
            <a:br>
              <a:rPr lang="pt-PT" sz="2000" b="1" dirty="0">
                <a:solidFill>
                  <a:srgbClr val="C00000"/>
                </a:solidFill>
              </a:rPr>
            </a:br>
            <a:r>
              <a:rPr lang="pt-PT" sz="2000" b="1" dirty="0">
                <a:solidFill>
                  <a:srgbClr val="C00000"/>
                </a:solidFill>
              </a:rPr>
              <a:t/>
            </a:r>
            <a:br>
              <a:rPr lang="pt-PT" sz="2000" b="1" dirty="0">
                <a:solidFill>
                  <a:srgbClr val="C00000"/>
                </a:solidFill>
              </a:rPr>
            </a:br>
            <a:r>
              <a:rPr lang="pt-PT" sz="2000" b="1" dirty="0" smtClean="0">
                <a:solidFill>
                  <a:srgbClr val="C00000"/>
                </a:solidFill>
              </a:rPr>
              <a:t>Segurança </a:t>
            </a:r>
            <a:r>
              <a:rPr lang="pt-PT" sz="2000" b="1" dirty="0">
                <a:solidFill>
                  <a:srgbClr val="C00000"/>
                </a:solidFill>
              </a:rPr>
              <a:t>Alimentar nos Queijos e </a:t>
            </a:r>
            <a:r>
              <a:rPr lang="pt-PT" sz="2000" b="1" dirty="0" smtClean="0">
                <a:solidFill>
                  <a:srgbClr val="C00000"/>
                </a:solidFill>
              </a:rPr>
              <a:t>Enchidos</a:t>
            </a:r>
            <a:r>
              <a:rPr lang="pt-PT" sz="2000" b="1" dirty="0">
                <a:solidFill>
                  <a:srgbClr val="C00000"/>
                </a:solidFill>
              </a:rPr>
              <a:t/>
            </a:r>
            <a:br>
              <a:rPr lang="pt-PT" sz="2000" b="1" dirty="0">
                <a:solidFill>
                  <a:srgbClr val="C00000"/>
                </a:solidFill>
              </a:rPr>
            </a:br>
            <a:r>
              <a:rPr lang="pt-PT" sz="2000" b="1" dirty="0">
                <a:solidFill>
                  <a:srgbClr val="C00000"/>
                </a:solidFill>
              </a:rPr>
              <a:t/>
            </a:r>
            <a:br>
              <a:rPr lang="pt-PT" sz="2000" b="1" dirty="0">
                <a:solidFill>
                  <a:srgbClr val="C00000"/>
                </a:solidFill>
              </a:rPr>
            </a:br>
            <a:r>
              <a:rPr lang="pt-PT" sz="2000" b="1" dirty="0">
                <a:solidFill>
                  <a:srgbClr val="C00000"/>
                </a:solidFill>
              </a:rPr>
              <a:t>27 de Junho </a:t>
            </a:r>
            <a:r>
              <a:rPr lang="pt-PT" sz="2000" b="1" dirty="0" smtClean="0">
                <a:solidFill>
                  <a:srgbClr val="C00000"/>
                </a:solidFill>
              </a:rPr>
              <a:t>de 2019</a:t>
            </a:r>
            <a:r>
              <a:rPr lang="pt-PT" sz="2000" b="1" dirty="0">
                <a:solidFill>
                  <a:srgbClr val="C00000"/>
                </a:solidFill>
              </a:rPr>
              <a:t/>
            </a:r>
            <a:br>
              <a:rPr lang="pt-PT" sz="2000" b="1" dirty="0">
                <a:solidFill>
                  <a:srgbClr val="C00000"/>
                </a:solidFill>
              </a:rPr>
            </a:br>
            <a:endParaRPr lang="pt-PT" sz="2000" b="1" dirty="0"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33633" y="3759392"/>
            <a:ext cx="44862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800" dirty="0" smtClean="0"/>
          </a:p>
          <a:p>
            <a:endParaRPr lang="pt-PT" sz="800" dirty="0" smtClean="0"/>
          </a:p>
          <a:p>
            <a:endParaRPr lang="pt-PT" sz="800" dirty="0"/>
          </a:p>
          <a:p>
            <a:pPr algn="just"/>
            <a:r>
              <a:rPr lang="pt-PT" sz="800" dirty="0" smtClean="0"/>
              <a:t>Os dados </a:t>
            </a:r>
            <a:r>
              <a:rPr lang="pt-PT" sz="800" dirty="0"/>
              <a:t>pessoais acima indicados </a:t>
            </a:r>
            <a:r>
              <a:rPr lang="pt-PT" sz="800" dirty="0" smtClean="0"/>
              <a:t>apenas </a:t>
            </a:r>
            <a:r>
              <a:rPr lang="pt-PT" sz="800" dirty="0"/>
              <a:t>serão utilizados para </a:t>
            </a:r>
            <a:r>
              <a:rPr lang="pt-PT" sz="800" dirty="0" smtClean="0"/>
              <a:t>a </a:t>
            </a:r>
            <a:r>
              <a:rPr lang="pt-PT" sz="800" dirty="0"/>
              <a:t>promoção e divulgação de </a:t>
            </a:r>
            <a:r>
              <a:rPr lang="pt-PT" sz="800" dirty="0" smtClean="0"/>
              <a:t>atividades </a:t>
            </a:r>
            <a:r>
              <a:rPr lang="pt-PT" sz="800" dirty="0"/>
              <a:t>e </a:t>
            </a:r>
            <a:r>
              <a:rPr lang="pt-PT" sz="800" dirty="0" smtClean="0"/>
              <a:t>eventos promovidos pela Ordem dos Engenheiros. </a:t>
            </a:r>
            <a:r>
              <a:rPr lang="pt-PT" sz="800" dirty="0"/>
              <a:t>Os titulares dos Dados </a:t>
            </a:r>
            <a:r>
              <a:rPr lang="pt-PT" sz="800" dirty="0" smtClean="0"/>
              <a:t>Pessoais, </a:t>
            </a:r>
            <a:r>
              <a:rPr lang="pt-PT" sz="800" dirty="0"/>
              <a:t>registados e recolhidos </a:t>
            </a:r>
            <a:r>
              <a:rPr lang="pt-PT" sz="800" dirty="0" smtClean="0"/>
              <a:t>acima, </a:t>
            </a:r>
            <a:r>
              <a:rPr lang="pt-PT" sz="800" dirty="0"/>
              <a:t>têm o direito de aceder aos mesmos, bem como à sua </a:t>
            </a:r>
            <a:r>
              <a:rPr lang="pt-PT" sz="800" dirty="0" smtClean="0"/>
              <a:t>retificação</a:t>
            </a:r>
            <a:r>
              <a:rPr lang="pt-PT" sz="800" dirty="0"/>
              <a:t>, alteração e ao seu </a:t>
            </a:r>
            <a:r>
              <a:rPr lang="pt-PT" sz="800" dirty="0" smtClean="0"/>
              <a:t>apagamento</a:t>
            </a:r>
            <a:r>
              <a:rPr lang="pt-PT" sz="800" dirty="0"/>
              <a:t>, nos termos </a:t>
            </a:r>
            <a:r>
              <a:rPr lang="pt-PT" sz="800" dirty="0" smtClean="0"/>
              <a:t>legais.</a:t>
            </a:r>
            <a:endParaRPr lang="pt-PT" sz="800" dirty="0"/>
          </a:p>
          <a:p>
            <a:pPr algn="just"/>
            <a:r>
              <a:rPr lang="pt-PT" sz="800" dirty="0" smtClean="0"/>
              <a:t>A Ordem dos Engenheiros garante </a:t>
            </a:r>
            <a:r>
              <a:rPr lang="pt-PT" sz="800" dirty="0"/>
              <a:t>o sigilo e a confidencialidade relativamente aos dados </a:t>
            </a:r>
            <a:r>
              <a:rPr lang="pt-PT" sz="800" dirty="0" smtClean="0"/>
              <a:t>registados não os fornecendo a terceiros.</a:t>
            </a:r>
          </a:p>
          <a:p>
            <a:pPr algn="just"/>
            <a:endParaRPr lang="pt-PT" sz="800" dirty="0" smtClean="0"/>
          </a:p>
          <a:p>
            <a:pPr algn="just"/>
            <a:r>
              <a:rPr lang="pt-PT" sz="800" dirty="0"/>
              <a:t>Declaro o meu consentimento de forma positiva, livre e esclarecida, relativamente ao uso dos meus dados pessoais </a:t>
            </a:r>
            <a:r>
              <a:rPr lang="pt-PT" sz="800" dirty="0" smtClean="0"/>
              <a:t>acima indicados </a:t>
            </a:r>
            <a:r>
              <a:rPr lang="pt-PT" sz="800" dirty="0"/>
              <a:t>e apenas para as finalidades </a:t>
            </a:r>
            <a:r>
              <a:rPr lang="pt-PT" sz="800" dirty="0" smtClean="0"/>
              <a:t>assinaladas</a:t>
            </a:r>
          </a:p>
          <a:p>
            <a:pPr algn="just"/>
            <a:endParaRPr lang="pt-PT" sz="800" dirty="0"/>
          </a:p>
          <a:p>
            <a:r>
              <a:rPr lang="pt-PT" sz="800" dirty="0"/>
              <a:t>Sim </a:t>
            </a:r>
            <a:r>
              <a:rPr lang="pt-PT" sz="800" dirty="0" smtClean="0"/>
              <a:t>         Não</a:t>
            </a:r>
            <a:endParaRPr lang="pt-PT" sz="800" dirty="0"/>
          </a:p>
          <a:p>
            <a:endParaRPr lang="pt-PT" sz="800" dirty="0" smtClean="0"/>
          </a:p>
          <a:p>
            <a:r>
              <a:rPr lang="pt-PT" sz="800" dirty="0" smtClean="0"/>
              <a:t>Data ________________________  Assinatura______________________________________________</a:t>
            </a:r>
            <a:endParaRPr lang="pt-PT" sz="800" dirty="0"/>
          </a:p>
          <a:p>
            <a:endParaRPr lang="pt-PT" sz="800" dirty="0"/>
          </a:p>
          <a:p>
            <a:r>
              <a:rPr lang="pt-PT" sz="800" dirty="0"/>
              <a:t>Solicita-se o envio da inscrição para</a:t>
            </a:r>
            <a:r>
              <a:rPr lang="pt-PT" sz="800" dirty="0" smtClean="0"/>
              <a:t>: Ordem </a:t>
            </a:r>
            <a:r>
              <a:rPr lang="pt-PT" sz="800" dirty="0"/>
              <a:t>dos Engenheiros - Região </a:t>
            </a:r>
            <a:r>
              <a:rPr lang="pt-PT" sz="800" dirty="0" smtClean="0"/>
              <a:t>Sul</a:t>
            </a:r>
          </a:p>
          <a:p>
            <a:pPr lvl="3"/>
            <a:r>
              <a:rPr lang="pt-PT" sz="800" dirty="0" smtClean="0"/>
              <a:t>       Delegação </a:t>
            </a:r>
            <a:r>
              <a:rPr lang="pt-PT" sz="800" dirty="0"/>
              <a:t>Distrital de Évora </a:t>
            </a:r>
          </a:p>
          <a:p>
            <a:pPr indent="1522413"/>
            <a:r>
              <a:rPr lang="pt-PT" sz="800" dirty="0"/>
              <a:t>Rua Frei Carlos, n.º5 r/c </a:t>
            </a:r>
            <a:r>
              <a:rPr lang="pt-PT" sz="800" dirty="0" err="1" smtClean="0"/>
              <a:t>dt.º</a:t>
            </a:r>
            <a:endParaRPr lang="pt-PT" sz="800" dirty="0"/>
          </a:p>
          <a:p>
            <a:pPr indent="1522413"/>
            <a:r>
              <a:rPr lang="pt-PT" sz="800" dirty="0" smtClean="0"/>
              <a:t>7000 -</a:t>
            </a:r>
            <a:r>
              <a:rPr lang="pt-PT" sz="800" dirty="0"/>
              <a:t>737 Évora. T 266 744 545 </a:t>
            </a:r>
            <a:r>
              <a:rPr lang="pt-PT" sz="800" dirty="0" smtClean="0"/>
              <a:t>TM </a:t>
            </a:r>
            <a:r>
              <a:rPr lang="pt-PT" sz="800" dirty="0" smtClean="0"/>
              <a:t>968 721 317</a:t>
            </a:r>
            <a:endParaRPr lang="pt-PT" sz="800" dirty="0"/>
          </a:p>
          <a:p>
            <a:pPr indent="1522413"/>
            <a:r>
              <a:rPr lang="pt-PT" sz="800" dirty="0" smtClean="0"/>
              <a:t>evora@sul.oep.pt </a:t>
            </a:r>
            <a:endParaRPr lang="pt-PT" sz="800" dirty="0"/>
          </a:p>
        </p:txBody>
      </p:sp>
      <p:grpSp>
        <p:nvGrpSpPr>
          <p:cNvPr id="9" name="Grupo 8"/>
          <p:cNvGrpSpPr/>
          <p:nvPr/>
        </p:nvGrpSpPr>
        <p:grpSpPr>
          <a:xfrm>
            <a:off x="5392270" y="376518"/>
            <a:ext cx="4155141" cy="2178424"/>
            <a:chOff x="5311588" y="0"/>
            <a:chExt cx="4155141" cy="2178424"/>
          </a:xfrm>
        </p:grpSpPr>
        <p:sp>
          <p:nvSpPr>
            <p:cNvPr id="6" name="Título 1" descr="blá blá&#10;" title="Workshop"/>
            <p:cNvSpPr txBox="1">
              <a:spLocks/>
            </p:cNvSpPr>
            <p:nvPr/>
          </p:nvSpPr>
          <p:spPr>
            <a:xfrm>
              <a:off x="5311588" y="0"/>
              <a:ext cx="4155141" cy="217842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vert="horz" lIns="72000" tIns="45720" rIns="91440" bIns="45720" numCol="2" rtlCol="0" anchor="t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180975"/>
              <a:r>
                <a:rPr lang="pt-PT" sz="2000" b="1" dirty="0" smtClean="0"/>
                <a:t/>
              </a:r>
              <a:br>
                <a:rPr lang="pt-PT" sz="2000" b="1" dirty="0" smtClean="0"/>
              </a:br>
              <a:endParaRPr lang="pt-PT" sz="2000" dirty="0">
                <a:latin typeface="+mn-lt"/>
                <a:cs typeface="Arial" panose="020B0604020202020204" pitchFamily="34" charset="0"/>
              </a:endParaRPr>
            </a:p>
          </p:txBody>
        </p:sp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29500" y="251896"/>
              <a:ext cx="3600000" cy="1648860"/>
            </a:xfrm>
            <a:prstGeom prst="rect">
              <a:avLst/>
            </a:prstGeom>
          </p:spPr>
        </p:pic>
      </p:grp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9712" y="5826838"/>
            <a:ext cx="4716000" cy="534480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322728" y="282388"/>
            <a:ext cx="2447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C00000"/>
                </a:solidFill>
              </a:rPr>
              <a:t>FICHA DE INSCRIÇÃO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22728" y="779929"/>
            <a:ext cx="43971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 smtClean="0"/>
          </a:p>
          <a:p>
            <a:r>
              <a:rPr lang="pt-PT" dirty="0" smtClean="0"/>
              <a:t>Nome _______________________________</a:t>
            </a:r>
          </a:p>
          <a:p>
            <a:endParaRPr lang="pt-PT" dirty="0" smtClean="0"/>
          </a:p>
          <a:p>
            <a:r>
              <a:rPr lang="pt-PT" dirty="0" smtClean="0"/>
              <a:t>Instituição/Empresa </a:t>
            </a:r>
            <a:r>
              <a:rPr lang="pt-PT" dirty="0" smtClean="0"/>
              <a:t>____________________</a:t>
            </a:r>
          </a:p>
          <a:p>
            <a:endParaRPr lang="pt-PT" dirty="0" smtClean="0"/>
          </a:p>
          <a:p>
            <a:r>
              <a:rPr lang="pt-PT" dirty="0" smtClean="0"/>
              <a:t>Telefone __________ email ______________</a:t>
            </a:r>
          </a:p>
          <a:p>
            <a:endParaRPr lang="pt-PT" u="sng" dirty="0" smtClean="0"/>
          </a:p>
          <a:p>
            <a:r>
              <a:rPr lang="pt-PT" dirty="0" smtClean="0"/>
              <a:t>Produtor          Técnico      Membro O.E.</a:t>
            </a:r>
          </a:p>
          <a:p>
            <a:endParaRPr lang="pt-PT" u="sng" dirty="0" smtClean="0"/>
          </a:p>
          <a:p>
            <a:r>
              <a:rPr lang="pt-PT" dirty="0" smtClean="0"/>
              <a:t>Outro _______________________________</a:t>
            </a:r>
            <a:endParaRPr lang="pt-PT" dirty="0"/>
          </a:p>
        </p:txBody>
      </p:sp>
      <p:sp>
        <p:nvSpPr>
          <p:cNvPr id="15" name="Retângulo 14"/>
          <p:cNvSpPr/>
          <p:nvPr/>
        </p:nvSpPr>
        <p:spPr>
          <a:xfrm>
            <a:off x="1349280" y="2783807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Retângulo 15"/>
          <p:cNvSpPr/>
          <p:nvPr/>
        </p:nvSpPr>
        <p:spPr>
          <a:xfrm>
            <a:off x="2519545" y="2789396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Retângulo 16"/>
          <p:cNvSpPr/>
          <p:nvPr/>
        </p:nvSpPr>
        <p:spPr>
          <a:xfrm>
            <a:off x="519796" y="5387785"/>
            <a:ext cx="108000" cy="1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Retângulo 17"/>
          <p:cNvSpPr/>
          <p:nvPr/>
        </p:nvSpPr>
        <p:spPr>
          <a:xfrm>
            <a:off x="913959" y="5387785"/>
            <a:ext cx="108000" cy="1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CaixaDeTexto 18"/>
          <p:cNvSpPr txBox="1"/>
          <p:nvPr/>
        </p:nvSpPr>
        <p:spPr>
          <a:xfrm>
            <a:off x="3350106" y="133598"/>
            <a:ext cx="1458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800" b="1" dirty="0" smtClean="0"/>
              <a:t>SEMINÁRIO</a:t>
            </a:r>
            <a:r>
              <a:rPr lang="pt-PT" sz="800" b="1" dirty="0"/>
              <a:t/>
            </a:r>
            <a:br>
              <a:rPr lang="pt-PT" sz="800" b="1" dirty="0"/>
            </a:br>
            <a:r>
              <a:rPr lang="pt-PT" sz="800" b="1" dirty="0" smtClean="0"/>
              <a:t>“Segurança </a:t>
            </a:r>
            <a:r>
              <a:rPr lang="pt-PT" sz="800" b="1" dirty="0"/>
              <a:t>Alimentar nos Queijos e Enchidos” </a:t>
            </a:r>
            <a:br>
              <a:rPr lang="pt-PT" sz="800" b="1" dirty="0"/>
            </a:br>
            <a:r>
              <a:rPr lang="pt-PT" sz="800" b="1" dirty="0"/>
              <a:t>27 de Junho 2019</a:t>
            </a:r>
            <a:br>
              <a:rPr lang="pt-PT" sz="800" b="1" dirty="0"/>
            </a:br>
            <a:endParaRPr lang="pt-PT" sz="800" b="1" dirty="0"/>
          </a:p>
        </p:txBody>
      </p:sp>
      <p:sp>
        <p:nvSpPr>
          <p:cNvPr id="20" name="Retângulo 19"/>
          <p:cNvSpPr/>
          <p:nvPr/>
        </p:nvSpPr>
        <p:spPr>
          <a:xfrm>
            <a:off x="4079559" y="2783807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Retângulo 20"/>
          <p:cNvSpPr/>
          <p:nvPr/>
        </p:nvSpPr>
        <p:spPr>
          <a:xfrm>
            <a:off x="5428454" y="4846026"/>
            <a:ext cx="40827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/>
            <a:r>
              <a:rPr lang="pt-PT" sz="1400" b="1" dirty="0" smtClean="0">
                <a:solidFill>
                  <a:srgbClr val="C00000"/>
                </a:solidFill>
              </a:rPr>
              <a:t>15:00 - Anfiteatro </a:t>
            </a:r>
            <a:r>
              <a:rPr lang="pt-PT" sz="1400" b="1" dirty="0">
                <a:solidFill>
                  <a:srgbClr val="C00000"/>
                </a:solidFill>
              </a:rPr>
              <a:t>2  </a:t>
            </a:r>
            <a:r>
              <a:rPr lang="pt-PT" sz="1400" b="1" dirty="0" smtClean="0">
                <a:solidFill>
                  <a:srgbClr val="C00000"/>
                </a:solidFill>
              </a:rPr>
              <a:t>do Colégio </a:t>
            </a:r>
            <a:r>
              <a:rPr lang="pt-PT" sz="1400" b="1" dirty="0">
                <a:solidFill>
                  <a:srgbClr val="C00000"/>
                </a:solidFill>
              </a:rPr>
              <a:t>Luís António </a:t>
            </a:r>
            <a:r>
              <a:rPr lang="pt-PT" sz="1400" b="1" dirty="0" err="1">
                <a:solidFill>
                  <a:srgbClr val="C00000"/>
                </a:solidFill>
              </a:rPr>
              <a:t>Verney</a:t>
            </a:r>
            <a:r>
              <a:rPr lang="pt-PT" sz="1400" b="1" dirty="0">
                <a:solidFill>
                  <a:srgbClr val="C00000"/>
                </a:solidFill>
              </a:rPr>
              <a:t> </a:t>
            </a:r>
            <a:endParaRPr lang="pt-PT" sz="1400" b="1" dirty="0" smtClean="0">
              <a:solidFill>
                <a:srgbClr val="C00000"/>
              </a:solidFill>
            </a:endParaRPr>
          </a:p>
          <a:p>
            <a:pPr marL="444500" indent="-444500"/>
            <a:r>
              <a:rPr lang="pt-PT" sz="1400" b="1" dirty="0" smtClean="0">
                <a:solidFill>
                  <a:srgbClr val="C00000"/>
                </a:solidFill>
              </a:rPr>
              <a:t> Universidade </a:t>
            </a:r>
            <a:r>
              <a:rPr lang="pt-PT" sz="1400" b="1" dirty="0" smtClean="0">
                <a:solidFill>
                  <a:srgbClr val="C00000"/>
                </a:solidFill>
              </a:rPr>
              <a:t>de Évora </a:t>
            </a:r>
            <a:r>
              <a:rPr lang="pt-PT" sz="1400" b="1" dirty="0">
                <a:solidFill>
                  <a:srgbClr val="C00000"/>
                </a:solidFill>
              </a:rPr>
              <a:t>(ao lado do Mercado Municipal)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993025" y="5549170"/>
            <a:ext cx="8708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b="1" dirty="0" smtClean="0">
                <a:solidFill>
                  <a:srgbClr val="C00000"/>
                </a:solidFill>
              </a:rPr>
              <a:t>Organização:</a:t>
            </a:r>
            <a:endParaRPr lang="pt-PT" sz="1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27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235388" y="1223682"/>
            <a:ext cx="4271963" cy="5355318"/>
          </a:xfrm>
          <a:ln w="2540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t-PT" dirty="0"/>
          </a:p>
          <a:p>
            <a:pPr indent="180975"/>
            <a:r>
              <a:rPr lang="pt-PT" dirty="0">
                <a:solidFill>
                  <a:srgbClr val="C00000"/>
                </a:solidFill>
              </a:rPr>
              <a:t>15:00</a:t>
            </a:r>
            <a:r>
              <a:rPr lang="pt-PT" dirty="0"/>
              <a:t> </a:t>
            </a:r>
            <a:r>
              <a:rPr lang="pt-PT" b="1" dirty="0"/>
              <a:t>Abertura</a:t>
            </a:r>
          </a:p>
          <a:p>
            <a:pPr marL="314325" indent="0">
              <a:buNone/>
            </a:pPr>
            <a:r>
              <a:rPr lang="pt-PT" sz="2500" dirty="0" smtClean="0"/>
              <a:t>- </a:t>
            </a:r>
            <a:r>
              <a:rPr lang="pt-PT" sz="2500" dirty="0"/>
              <a:t>Representante da </a:t>
            </a:r>
            <a:r>
              <a:rPr lang="pt-PT" sz="2500" dirty="0" smtClean="0"/>
              <a:t>ECT da Universidade </a:t>
            </a:r>
            <a:r>
              <a:rPr lang="pt-PT" sz="2500" dirty="0"/>
              <a:t>de Évora</a:t>
            </a:r>
          </a:p>
          <a:p>
            <a:pPr marL="314325" indent="0">
              <a:buNone/>
            </a:pPr>
            <a:r>
              <a:rPr lang="pt-PT" sz="2500" dirty="0" smtClean="0"/>
              <a:t>- Delegada Distrital de Évora </a:t>
            </a:r>
            <a:r>
              <a:rPr lang="pt-PT" sz="2500" dirty="0"/>
              <a:t>da </a:t>
            </a:r>
            <a:r>
              <a:rPr lang="pt-PT" sz="2500" dirty="0" smtClean="0"/>
              <a:t>Região Sul da  </a:t>
            </a:r>
          </a:p>
          <a:p>
            <a:pPr marL="358775" indent="0">
              <a:buNone/>
            </a:pPr>
            <a:r>
              <a:rPr lang="pt-PT" sz="2500"/>
              <a:t> </a:t>
            </a:r>
            <a:r>
              <a:rPr lang="pt-PT" sz="2500" smtClean="0"/>
              <a:t>Ordem </a:t>
            </a:r>
            <a:r>
              <a:rPr lang="pt-PT" sz="2500" dirty="0"/>
              <a:t>dos </a:t>
            </a:r>
            <a:r>
              <a:rPr lang="pt-PT" sz="2500" dirty="0" smtClean="0"/>
              <a:t>Engenheiros</a:t>
            </a:r>
          </a:p>
          <a:p>
            <a:pPr marL="314325" indent="0">
              <a:buNone/>
            </a:pPr>
            <a:endParaRPr lang="pt-PT" sz="2500" dirty="0"/>
          </a:p>
          <a:p>
            <a:pPr marL="447675" indent="-180975"/>
            <a:r>
              <a:rPr lang="pt-PT" dirty="0">
                <a:solidFill>
                  <a:srgbClr val="C00000"/>
                </a:solidFill>
              </a:rPr>
              <a:t>15:15</a:t>
            </a:r>
            <a:r>
              <a:rPr lang="pt-PT" dirty="0"/>
              <a:t> </a:t>
            </a:r>
            <a:r>
              <a:rPr lang="pt-PT" b="1" dirty="0" smtClean="0"/>
              <a:t>Segurança Alimentar em queijos e enchidos</a:t>
            </a:r>
          </a:p>
          <a:p>
            <a:pPr marL="803275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2300" b="1" i="1" dirty="0" smtClean="0">
                <a:solidFill>
                  <a:srgbClr val="C00000"/>
                </a:solidFill>
              </a:rPr>
              <a:t>Filipa Faria </a:t>
            </a:r>
            <a:endParaRPr lang="pt-PT" sz="2300" b="1" i="1" dirty="0">
              <a:solidFill>
                <a:srgbClr val="C00000"/>
              </a:solidFill>
            </a:endParaRPr>
          </a:p>
          <a:p>
            <a:pPr marL="8032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2100" dirty="0" smtClean="0"/>
              <a:t>Autoridade de Segurança Alimentar e Económica (ASAE)</a:t>
            </a:r>
            <a:endParaRPr lang="pt-PT" dirty="0"/>
          </a:p>
          <a:p>
            <a:pPr indent="180975"/>
            <a:r>
              <a:rPr lang="pt-PT" dirty="0">
                <a:solidFill>
                  <a:srgbClr val="C00000"/>
                </a:solidFill>
              </a:rPr>
              <a:t>15:45</a:t>
            </a:r>
            <a:r>
              <a:rPr lang="pt-PT" dirty="0"/>
              <a:t> </a:t>
            </a:r>
            <a:r>
              <a:rPr lang="pt-PT" b="1" dirty="0"/>
              <a:t>Segurança nos Queijos Tradicionais </a:t>
            </a:r>
          </a:p>
          <a:p>
            <a:pPr marL="803275" indent="0">
              <a:buNone/>
            </a:pPr>
            <a:r>
              <a:rPr lang="pt-PT" sz="2300" b="1" i="1" dirty="0">
                <a:solidFill>
                  <a:srgbClr val="C00000"/>
                </a:solidFill>
              </a:rPr>
              <a:t>Maria Eduarda </a:t>
            </a:r>
            <a:r>
              <a:rPr lang="pt-PT" sz="2300" b="1" i="1" dirty="0" smtClean="0">
                <a:solidFill>
                  <a:srgbClr val="C00000"/>
                </a:solidFill>
              </a:rPr>
              <a:t>Potes</a:t>
            </a:r>
          </a:p>
          <a:p>
            <a:pPr marL="80327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2100" dirty="0" smtClean="0"/>
              <a:t>Universidade </a:t>
            </a:r>
            <a:r>
              <a:rPr lang="pt-PT" sz="2100" dirty="0"/>
              <a:t>de Évora, Escola de Ciências e </a:t>
            </a:r>
            <a:r>
              <a:rPr lang="pt-PT" sz="2100" dirty="0" smtClean="0"/>
              <a:t>Tecnologia </a:t>
            </a:r>
            <a:r>
              <a:rPr lang="pt-PT" sz="2100" dirty="0"/>
              <a:t>Departamento de Medicina </a:t>
            </a:r>
            <a:r>
              <a:rPr lang="pt-PT" sz="2100" dirty="0" smtClean="0"/>
              <a:t>Veterinária, ICAAM </a:t>
            </a:r>
            <a:r>
              <a:rPr lang="pt-PT" sz="2100" dirty="0"/>
              <a:t>- Instituto de Ciências Agrárias e Ambientais Mediterrânicas</a:t>
            </a:r>
            <a:endParaRPr lang="pt-PT" dirty="0"/>
          </a:p>
          <a:p>
            <a:pPr marL="444500" indent="-179388">
              <a:lnSpc>
                <a:spcPct val="120000"/>
              </a:lnSpc>
            </a:pPr>
            <a:r>
              <a:rPr lang="pt-PT" dirty="0" smtClean="0">
                <a:solidFill>
                  <a:srgbClr val="C00000"/>
                </a:solidFill>
              </a:rPr>
              <a:t>16:15</a:t>
            </a:r>
            <a:r>
              <a:rPr lang="pt-PT" dirty="0" smtClean="0"/>
              <a:t> </a:t>
            </a:r>
            <a:r>
              <a:rPr lang="pt-PT" b="1" dirty="0" smtClean="0"/>
              <a:t>Segurança e valor nutricional da charcutaria Alentejana </a:t>
            </a:r>
          </a:p>
          <a:p>
            <a:pPr marL="803275" indent="0">
              <a:lnSpc>
                <a:spcPct val="120000"/>
              </a:lnSpc>
              <a:buNone/>
              <a:tabLst>
                <a:tab pos="357188" algn="l"/>
              </a:tabLst>
            </a:pPr>
            <a:r>
              <a:rPr lang="pt-PT" sz="2300" b="1" i="1" dirty="0" smtClean="0">
                <a:solidFill>
                  <a:srgbClr val="C00000"/>
                </a:solidFill>
              </a:rPr>
              <a:t>Miguel Elias</a:t>
            </a:r>
          </a:p>
          <a:p>
            <a:pPr marL="803275" indent="0">
              <a:lnSpc>
                <a:spcPct val="120000"/>
              </a:lnSpc>
              <a:spcBef>
                <a:spcPts val="0"/>
              </a:spcBef>
              <a:buNone/>
              <a:tabLst>
                <a:tab pos="357188" algn="l"/>
              </a:tabLst>
            </a:pPr>
            <a:r>
              <a:rPr lang="pt-PT" sz="2100" dirty="0" smtClean="0"/>
              <a:t>Universidade de Évora, Escola de Ciências e Tecnologia, Departamento de Fitotecnia, ICAAM - Instituto de Ciências Agrárias e Ambientais Mediterrânicas </a:t>
            </a:r>
            <a:endParaRPr lang="pt-PT" dirty="0" smtClean="0"/>
          </a:p>
          <a:p>
            <a:pPr indent="180975"/>
            <a:r>
              <a:rPr lang="pt-PT" dirty="0" smtClean="0">
                <a:solidFill>
                  <a:srgbClr val="C00000"/>
                </a:solidFill>
              </a:rPr>
              <a:t>16:45</a:t>
            </a:r>
            <a:r>
              <a:rPr lang="pt-PT" dirty="0" smtClean="0"/>
              <a:t> Debate</a:t>
            </a:r>
          </a:p>
          <a:p>
            <a:pPr indent="180975"/>
            <a:r>
              <a:rPr lang="pt-PT" dirty="0" smtClean="0">
                <a:solidFill>
                  <a:srgbClr val="C00000"/>
                </a:solidFill>
              </a:rPr>
              <a:t>17:15 </a:t>
            </a:r>
            <a:r>
              <a:rPr lang="pt-PT" dirty="0" smtClean="0"/>
              <a:t>Lanche</a:t>
            </a:r>
            <a:r>
              <a:rPr lang="pt-PT" dirty="0"/>
              <a:t>: café, chá, sumos, bolinhos, queijos e </a:t>
            </a:r>
            <a:endParaRPr lang="pt-PT" dirty="0" smtClean="0"/>
          </a:p>
          <a:p>
            <a:pPr marL="804863" indent="0">
              <a:buNone/>
            </a:pPr>
            <a:r>
              <a:rPr lang="pt-PT" dirty="0" smtClean="0"/>
              <a:t> enchidos </a:t>
            </a:r>
            <a:r>
              <a:rPr lang="pt-PT" dirty="0"/>
              <a:t>regionais</a:t>
            </a:r>
          </a:p>
          <a:p>
            <a:pPr marL="268287" indent="0">
              <a:lnSpc>
                <a:spcPct val="120000"/>
              </a:lnSpc>
              <a:buNone/>
            </a:pPr>
            <a:endParaRPr lang="pt-PT" sz="27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7918" y="279000"/>
            <a:ext cx="4652682" cy="6300000"/>
          </a:xfrm>
          <a:prstGeom prst="rect">
            <a:avLst/>
          </a:prstGeom>
          <a:blipFill dpi="0" rotWithShape="1">
            <a:blip r:embed="rId2">
              <a:alphaModFix amt="77000"/>
            </a:blip>
            <a:srcRect/>
            <a:tile tx="0" ty="0" sx="100000" sy="100000" flip="none" algn="tl"/>
          </a:blipFill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341780" y="1223682"/>
            <a:ext cx="4264959" cy="5258646"/>
          </a:xfrm>
          <a:prstGeom prst="rect">
            <a:avLst/>
          </a:prstGeom>
          <a:solidFill>
            <a:schemeClr val="bg1"/>
          </a:solidFill>
          <a:ln w="25400" cap="flat" cmpd="sng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pt-PT" dirty="0" smtClean="0"/>
          </a:p>
          <a:p>
            <a:pPr algn="just">
              <a:lnSpc>
                <a:spcPct val="120000"/>
              </a:lnSpc>
            </a:pPr>
            <a:r>
              <a:rPr lang="pt-PT" sz="2500" dirty="0" smtClean="0"/>
              <a:t>A </a:t>
            </a:r>
            <a:r>
              <a:rPr lang="pt-PT" sz="2500" dirty="0"/>
              <a:t>segurança </a:t>
            </a:r>
            <a:r>
              <a:rPr lang="pt-PT" sz="2500" dirty="0" smtClean="0"/>
              <a:t>dos alimentos </a:t>
            </a:r>
            <a:r>
              <a:rPr lang="pt-PT" sz="2500" dirty="0"/>
              <a:t>está relacionada com a presença de perigos associados aos alimentos no momento do seu consumo. Os alimentos, ao longo do seu </a:t>
            </a:r>
            <a:r>
              <a:rPr lang="pt-PT" sz="2500" dirty="0" smtClean="0"/>
              <a:t>processo, </a:t>
            </a:r>
            <a:r>
              <a:rPr lang="pt-PT" sz="2500" dirty="0"/>
              <a:t>estão sujeitos a diversos perigos, sendo fundamental o controlo adequado ao longo de toda a cadeia alimentar, desde os produtores de alimentos para os animais e produtores primários, passando pelos fabricantes de géneros </a:t>
            </a:r>
            <a:r>
              <a:rPr lang="pt-PT" sz="2500" dirty="0" smtClean="0"/>
              <a:t>alimentícios, pelos </a:t>
            </a:r>
            <a:r>
              <a:rPr lang="pt-PT" sz="2500" dirty="0"/>
              <a:t>operadores e responsáveis pelo transporte e pela </a:t>
            </a:r>
            <a:r>
              <a:rPr lang="pt-PT" sz="2500" dirty="0" smtClean="0"/>
              <a:t>armazenagem </a:t>
            </a:r>
            <a:r>
              <a:rPr lang="pt-PT" sz="2500" dirty="0"/>
              <a:t>e mesmo pelos locais de venda</a:t>
            </a:r>
            <a:r>
              <a:rPr lang="pt-PT" sz="2500" dirty="0" smtClean="0"/>
              <a:t>.</a:t>
            </a:r>
            <a:endParaRPr lang="pt-PT" sz="2500" dirty="0"/>
          </a:p>
          <a:p>
            <a:pPr algn="just">
              <a:lnSpc>
                <a:spcPct val="120000"/>
              </a:lnSpc>
            </a:pPr>
            <a:r>
              <a:rPr lang="pt-PT" sz="2500" dirty="0"/>
              <a:t>Os enchidos e queijos tradicionais são muito </a:t>
            </a:r>
            <a:r>
              <a:rPr lang="pt-PT" sz="2500" dirty="0" smtClean="0"/>
              <a:t>apreciados. No  </a:t>
            </a:r>
            <a:r>
              <a:rPr lang="pt-PT" sz="2500" dirty="0"/>
              <a:t>entanto, cada vez mais o consumidor é </a:t>
            </a:r>
            <a:r>
              <a:rPr lang="pt-PT" sz="2500" dirty="0" smtClean="0"/>
              <a:t>exigente, </a:t>
            </a:r>
            <a:r>
              <a:rPr lang="pt-PT" sz="2500" dirty="0"/>
              <a:t>não só na questão da qualidade, mas também no seu modo de produção e regras de segurança. A fiscalização por parte das entidades responsáveis também tem </a:t>
            </a:r>
            <a:r>
              <a:rPr lang="pt-PT" sz="2500" dirty="0" smtClean="0"/>
              <a:t>aumentado</a:t>
            </a:r>
            <a:r>
              <a:rPr lang="pt-PT" sz="2500" dirty="0"/>
              <a:t>, sendo </a:t>
            </a:r>
            <a:r>
              <a:rPr lang="pt-PT" sz="2500" dirty="0" smtClean="0"/>
              <a:t>atualmente </a:t>
            </a:r>
            <a:r>
              <a:rPr lang="pt-PT" sz="2500" dirty="0"/>
              <a:t>perfeitamente conhecidas as regras da segurança que técnicos e empresários do </a:t>
            </a:r>
            <a:r>
              <a:rPr lang="pt-PT" sz="2500" dirty="0" smtClean="0"/>
              <a:t>setor </a:t>
            </a:r>
            <a:r>
              <a:rPr lang="pt-PT" sz="2500" dirty="0"/>
              <a:t>devem ter em consideração</a:t>
            </a:r>
            <a:r>
              <a:rPr lang="pt-PT" sz="2500" dirty="0" smtClean="0"/>
              <a:t>.</a:t>
            </a:r>
            <a:endParaRPr lang="pt-PT" sz="2500" dirty="0"/>
          </a:p>
          <a:p>
            <a:pPr algn="just">
              <a:lnSpc>
                <a:spcPct val="120000"/>
              </a:lnSpc>
            </a:pPr>
            <a:r>
              <a:rPr lang="pt-PT" sz="2500" dirty="0"/>
              <a:t>É neste contexto que a Delegação Distrital </a:t>
            </a:r>
            <a:r>
              <a:rPr lang="pt-PT" sz="2500" dirty="0" smtClean="0"/>
              <a:t>de Évora da Região Sul da Ordem </a:t>
            </a:r>
            <a:r>
              <a:rPr lang="pt-PT" sz="2500" dirty="0"/>
              <a:t>dos </a:t>
            </a:r>
            <a:r>
              <a:rPr lang="pt-PT" sz="2500" dirty="0" smtClean="0"/>
              <a:t>Engenheiros, em parceria com a Universidade </a:t>
            </a:r>
            <a:r>
              <a:rPr lang="pt-PT" sz="2500" dirty="0"/>
              <a:t>de </a:t>
            </a:r>
            <a:r>
              <a:rPr lang="pt-PT" sz="2500" dirty="0" smtClean="0"/>
              <a:t>Évora, </a:t>
            </a:r>
            <a:r>
              <a:rPr lang="pt-PT" sz="2500" dirty="0"/>
              <a:t>realizam </a:t>
            </a:r>
            <a:r>
              <a:rPr lang="pt-PT" sz="2500" dirty="0" smtClean="0"/>
              <a:t>este seminário, </a:t>
            </a:r>
            <a:r>
              <a:rPr lang="pt-PT" sz="2500" dirty="0"/>
              <a:t>de modo a abordar o </a:t>
            </a:r>
            <a:r>
              <a:rPr lang="pt-PT" sz="2500" dirty="0" smtClean="0"/>
              <a:t>tema, gerar </a:t>
            </a:r>
            <a:r>
              <a:rPr lang="pt-PT" sz="2500" dirty="0"/>
              <a:t>o debate </a:t>
            </a:r>
            <a:r>
              <a:rPr lang="pt-PT" sz="2500" dirty="0" smtClean="0"/>
              <a:t>e </a:t>
            </a:r>
            <a:r>
              <a:rPr lang="pt-PT" sz="2500" dirty="0"/>
              <a:t>esclarecer as dúvidas existentes entre os </a:t>
            </a:r>
            <a:r>
              <a:rPr lang="pt-PT" sz="2500" dirty="0" smtClean="0"/>
              <a:t>participantes.</a:t>
            </a:r>
            <a:endParaRPr lang="pt-PT" sz="25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586753" y="566675"/>
            <a:ext cx="1775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C00000"/>
                </a:solidFill>
              </a:rPr>
              <a:t>APRESENTAÇÃO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483863" y="566675"/>
            <a:ext cx="1775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C00000"/>
                </a:solidFill>
              </a:rPr>
              <a:t>PROGRAMA</a:t>
            </a:r>
            <a:endParaRPr lang="pt-PT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1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517</Words>
  <Application>Microsoft Office PowerPoint</Application>
  <PresentationFormat>Papel A4 (210x297 mm)</PresentationFormat>
  <Paragraphs>58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XXX</dc:creator>
  <cp:lastModifiedBy>Paula Folgado</cp:lastModifiedBy>
  <cp:revision>35</cp:revision>
  <cp:lastPrinted>2019-06-19T18:01:17Z</cp:lastPrinted>
  <dcterms:created xsi:type="dcterms:W3CDTF">2019-06-13T18:06:27Z</dcterms:created>
  <dcterms:modified xsi:type="dcterms:W3CDTF">2019-06-24T11:57:52Z</dcterms:modified>
</cp:coreProperties>
</file>